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3" r:id="rId4"/>
    <p:sldId id="264" r:id="rId5"/>
    <p:sldId id="257" r:id="rId6"/>
    <p:sldId id="265" r:id="rId7"/>
    <p:sldId id="258" r:id="rId8"/>
    <p:sldId id="259" r:id="rId9"/>
    <p:sldId id="260" r:id="rId10"/>
    <p:sldId id="261" r:id="rId11"/>
    <p:sldId id="266" r:id="rId12"/>
    <p:sldId id="267" r:id="rId13"/>
    <p:sldId id="268" r:id="rId14"/>
    <p:sldId id="272" r:id="rId15"/>
    <p:sldId id="270" r:id="rId16"/>
    <p:sldId id="273" r:id="rId17"/>
    <p:sldId id="276" r:id="rId18"/>
    <p:sldId id="277" r:id="rId19"/>
    <p:sldId id="269"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B23E-A698-AE46-9D22-27F83370EB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6F096040-51C9-A845-842E-1EABD8FFD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0D7EE7F7-5CAE-5C49-9885-041072307101}"/>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5" name="Footer Placeholder 4">
            <a:extLst>
              <a:ext uri="{FF2B5EF4-FFF2-40B4-BE49-F238E27FC236}">
                <a16:creationId xmlns:a16="http://schemas.microsoft.com/office/drawing/2014/main" id="{B5271B3D-F7D0-9842-98FD-F12FD942956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E2BDA57-7361-F54C-A468-44C3DAE1B023}"/>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420888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F2B6-7F71-CB4A-B6A6-83F38E15792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6560436A-3312-9042-ADB9-FBCE0A382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BF57D172-8354-824B-AC26-52B44D87DB8C}"/>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5" name="Footer Placeholder 4">
            <a:extLst>
              <a:ext uri="{FF2B5EF4-FFF2-40B4-BE49-F238E27FC236}">
                <a16:creationId xmlns:a16="http://schemas.microsoft.com/office/drawing/2014/main" id="{FE420A1F-78AD-594B-891B-DA96345D5B0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3C98131-C74B-AB42-9065-2B09CAFD9280}"/>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143462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66EFD-4375-5D45-841A-F31ED21160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40D4D868-4DF5-B74A-9A0A-38A8689FD5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A8C8AD-BD07-114D-81B8-2BBCCC7FFA9C}"/>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5" name="Footer Placeholder 4">
            <a:extLst>
              <a:ext uri="{FF2B5EF4-FFF2-40B4-BE49-F238E27FC236}">
                <a16:creationId xmlns:a16="http://schemas.microsoft.com/office/drawing/2014/main" id="{8E8F8B7B-2113-1D4C-95F6-BC310860833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4FF0CE4-79EE-8B41-AEE9-0AF355B5FD02}"/>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2904395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5F7D-D956-DC47-9668-FC6587106A7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F1AB6D6-607E-F248-9733-CDC3E7BDFC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A954BCD-7B50-284F-88A2-8D115C14C24E}"/>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5" name="Footer Placeholder 4">
            <a:extLst>
              <a:ext uri="{FF2B5EF4-FFF2-40B4-BE49-F238E27FC236}">
                <a16:creationId xmlns:a16="http://schemas.microsoft.com/office/drawing/2014/main" id="{F6349D64-5482-744F-8955-298DBF769A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676874B-1EE2-9D40-9DE1-3BF01DA13F48}"/>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1070672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3D67-D0E0-AF48-8FE5-0E7137FC30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46722FA8-BE6D-364D-B0AE-513E87BC97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D5C3A6-BE16-A740-8265-412A524144C8}"/>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5" name="Footer Placeholder 4">
            <a:extLst>
              <a:ext uri="{FF2B5EF4-FFF2-40B4-BE49-F238E27FC236}">
                <a16:creationId xmlns:a16="http://schemas.microsoft.com/office/drawing/2014/main" id="{3596418E-964A-5148-820C-CACF9D63162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63984C6-FDB6-0741-A261-78063253B5B0}"/>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169823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751-5C2C-0548-B15C-2C2AAD3402CD}"/>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C4DA6A0-E7F5-FD48-913D-B50B17C6E3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F76F470-086B-0840-B6B4-A980A96F89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0D1576E0-0C9C-174D-9243-18AA3D8150EB}"/>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6" name="Footer Placeholder 5">
            <a:extLst>
              <a:ext uri="{FF2B5EF4-FFF2-40B4-BE49-F238E27FC236}">
                <a16:creationId xmlns:a16="http://schemas.microsoft.com/office/drawing/2014/main" id="{6F576A7B-DF9A-1342-A792-9003C459D37B}"/>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6AD0E08-2BD6-DB4A-BDC1-81C15642120F}"/>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3989742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BAA1-5FD0-3F4D-AEC6-C9F670F04C4E}"/>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312C896-CDEC-504F-A1C5-1574ED73B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A5991F-11A0-0A40-8E78-7651B7674A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203847D6-81ED-C54B-90E2-B84920B081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E5D9F7-AD2A-314C-A562-C6F772F51D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9F7FD06B-A990-7647-AD51-A76C8931EC1D}"/>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8" name="Footer Placeholder 7">
            <a:extLst>
              <a:ext uri="{FF2B5EF4-FFF2-40B4-BE49-F238E27FC236}">
                <a16:creationId xmlns:a16="http://schemas.microsoft.com/office/drawing/2014/main" id="{E4B386E4-CFF9-7F4A-A29D-18E08A9B649E}"/>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68C14E2-D94E-824E-9A37-2B8DFF7660B1}"/>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117330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B69D-88F9-214B-820B-D475C21CDAC7}"/>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F7351EA3-2E54-DE41-938C-C8E0D6847484}"/>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4" name="Footer Placeholder 3">
            <a:extLst>
              <a:ext uri="{FF2B5EF4-FFF2-40B4-BE49-F238E27FC236}">
                <a16:creationId xmlns:a16="http://schemas.microsoft.com/office/drawing/2014/main" id="{E184B61C-9574-1C45-9401-E441E64C389B}"/>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BCD7867A-17D6-6445-939E-142B99BB8260}"/>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3613043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188E49-CE32-CB4F-9FC0-81EE3F782C25}"/>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3" name="Footer Placeholder 2">
            <a:extLst>
              <a:ext uri="{FF2B5EF4-FFF2-40B4-BE49-F238E27FC236}">
                <a16:creationId xmlns:a16="http://schemas.microsoft.com/office/drawing/2014/main" id="{95796EF3-645B-0A4C-A356-3C53B7491F1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6040793D-4367-DA44-B162-2A35D9A002DB}"/>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270296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AA0C-651B-B64E-B2CA-DBA8D5087B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F988FDCF-DE71-914D-B2B2-C154E9159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2B05760-28B7-2E41-8840-B304777C0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A3FD79-CFEE-584A-A974-A0F8567064A9}"/>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6" name="Footer Placeholder 5">
            <a:extLst>
              <a:ext uri="{FF2B5EF4-FFF2-40B4-BE49-F238E27FC236}">
                <a16:creationId xmlns:a16="http://schemas.microsoft.com/office/drawing/2014/main" id="{02B11C88-0CF7-A54A-99AB-18B2BC00E221}"/>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23F643E-856D-8C45-9C3A-C79B9057CC78}"/>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175259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3DC9-C374-BF46-B951-5E7E79B5A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2044DABB-0007-0846-B5E7-3EE0AD3C0A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5E3CFD5C-9CED-8245-B246-191C7774B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795ECE-9EF1-7746-8ECD-EF9B42505FF5}"/>
              </a:ext>
            </a:extLst>
          </p:cNvPr>
          <p:cNvSpPr>
            <a:spLocks noGrp="1"/>
          </p:cNvSpPr>
          <p:nvPr>
            <p:ph type="dt" sz="half" idx="10"/>
          </p:nvPr>
        </p:nvSpPr>
        <p:spPr/>
        <p:txBody>
          <a:bodyPr/>
          <a:lstStyle/>
          <a:p>
            <a:fld id="{0A134DA0-B167-934D-B63C-F9B9B4273061}" type="datetimeFigureOut">
              <a:rPr lang="ru-RU" smtClean="0"/>
              <a:t>03.10.2020</a:t>
            </a:fld>
            <a:endParaRPr lang="ru-RU"/>
          </a:p>
        </p:txBody>
      </p:sp>
      <p:sp>
        <p:nvSpPr>
          <p:cNvPr id="6" name="Footer Placeholder 5">
            <a:extLst>
              <a:ext uri="{FF2B5EF4-FFF2-40B4-BE49-F238E27FC236}">
                <a16:creationId xmlns:a16="http://schemas.microsoft.com/office/drawing/2014/main" id="{95B4201D-0843-2142-9054-0B797FFE922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227C0BD4-BEA1-AC48-BBB3-DB90EFDC8083}"/>
              </a:ext>
            </a:extLst>
          </p:cNvPr>
          <p:cNvSpPr>
            <a:spLocks noGrp="1"/>
          </p:cNvSpPr>
          <p:nvPr>
            <p:ph type="sldNum" sz="quarter" idx="12"/>
          </p:nvPr>
        </p:nvSpPr>
        <p:spPr/>
        <p:txBody>
          <a:bodyPr/>
          <a:lstStyle/>
          <a:p>
            <a:fld id="{85476EFD-EEAC-1742-9044-8999E2E246DF}" type="slidenum">
              <a:rPr lang="ru-RU" smtClean="0"/>
              <a:t>‹#›</a:t>
            </a:fld>
            <a:endParaRPr lang="ru-RU"/>
          </a:p>
        </p:txBody>
      </p:sp>
    </p:spTree>
    <p:extLst>
      <p:ext uri="{BB962C8B-B14F-4D97-AF65-F5344CB8AC3E}">
        <p14:creationId xmlns:p14="http://schemas.microsoft.com/office/powerpoint/2010/main" val="297238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900A7F-826B-3040-95C0-3D39B1976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2B65FC30-D4B5-3F4B-B856-67144F995F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3D192C3D-9879-7642-A80F-61A0D1CA9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34DA0-B167-934D-B63C-F9B9B4273061}" type="datetimeFigureOut">
              <a:rPr lang="ru-RU" smtClean="0"/>
              <a:t>03.10.2020</a:t>
            </a:fld>
            <a:endParaRPr lang="ru-RU"/>
          </a:p>
        </p:txBody>
      </p:sp>
      <p:sp>
        <p:nvSpPr>
          <p:cNvPr id="5" name="Footer Placeholder 4">
            <a:extLst>
              <a:ext uri="{FF2B5EF4-FFF2-40B4-BE49-F238E27FC236}">
                <a16:creationId xmlns:a16="http://schemas.microsoft.com/office/drawing/2014/main" id="{03CB5785-0913-3544-B991-C3D773ACF2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9900641E-B8F6-5940-9397-28DE7936D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76EFD-EEAC-1742-9044-8999E2E246DF}" type="slidenum">
              <a:rPr lang="ru-RU" smtClean="0"/>
              <a:t>‹#›</a:t>
            </a:fld>
            <a:endParaRPr lang="ru-RU"/>
          </a:p>
        </p:txBody>
      </p:sp>
    </p:spTree>
    <p:extLst>
      <p:ext uri="{BB962C8B-B14F-4D97-AF65-F5344CB8AC3E}">
        <p14:creationId xmlns:p14="http://schemas.microsoft.com/office/powerpoint/2010/main" val="1778462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html5rocks.com/en/tutorials/geolocation/trip_meter/" TargetMode="External"/><Relationship Id="rId2" Type="http://schemas.openxmlformats.org/officeDocument/2006/relationships/hyperlink" Target="https://developer.mozilla.org/en-US/docs/Web/Guide/HTML/HTML5" TargetMode="External"/><Relationship Id="rId1" Type="http://schemas.openxmlformats.org/officeDocument/2006/relationships/slideLayout" Target="../slideLayouts/slideLayout2.xml"/><Relationship Id="rId6" Type="http://schemas.openxmlformats.org/officeDocument/2006/relationships/hyperlink" Target="https://developer.mozilla.org/en-US/docs/Games/Tutorials/HTML5_Gamedev_Phaser_Device_Orientation" TargetMode="External"/><Relationship Id="rId5" Type="http://schemas.openxmlformats.org/officeDocument/2006/relationships/hyperlink" Target="https://developers.google.com/web/fundamentals/native-hardware/" TargetMode="External"/><Relationship Id="rId4" Type="http://schemas.openxmlformats.org/officeDocument/2006/relationships/hyperlink" Target="https://www.html5rocks.com/en/tutorials/getusermedia/intr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D7007B-25CA-904A-982E-EE06EADE604D}"/>
              </a:ext>
            </a:extLst>
          </p:cNvPr>
          <p:cNvPicPr>
            <a:picLocks noChangeAspect="1"/>
          </p:cNvPicPr>
          <p:nvPr/>
        </p:nvPicPr>
        <p:blipFill>
          <a:blip r:embed="rId2"/>
          <a:stretch>
            <a:fillRect/>
          </a:stretch>
        </p:blipFill>
        <p:spPr>
          <a:xfrm>
            <a:off x="0" y="1053297"/>
            <a:ext cx="12212558" cy="4780344"/>
          </a:xfrm>
          <a:prstGeom prst="rect">
            <a:avLst/>
          </a:prstGeom>
        </p:spPr>
      </p:pic>
      <p:sp>
        <p:nvSpPr>
          <p:cNvPr id="6" name="Title 1">
            <a:extLst>
              <a:ext uri="{FF2B5EF4-FFF2-40B4-BE49-F238E27FC236}">
                <a16:creationId xmlns:a16="http://schemas.microsoft.com/office/drawing/2014/main" id="{6CF59A0F-718C-5247-8CC9-45072336B3F3}"/>
              </a:ext>
            </a:extLst>
          </p:cNvPr>
          <p:cNvSpPr txBox="1">
            <a:spLocks/>
          </p:cNvSpPr>
          <p:nvPr/>
        </p:nvSpPr>
        <p:spPr>
          <a:xfrm>
            <a:off x="8060804" y="4594366"/>
            <a:ext cx="3074043" cy="12392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t>2</a:t>
            </a:r>
            <a:endParaRPr lang="ru-RU" sz="9600" b="1" dirty="0"/>
          </a:p>
        </p:txBody>
      </p:sp>
    </p:spTree>
    <p:extLst>
      <p:ext uri="{BB962C8B-B14F-4D97-AF65-F5344CB8AC3E}">
        <p14:creationId xmlns:p14="http://schemas.microsoft.com/office/powerpoint/2010/main" val="58558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4910-D5D7-C344-8BC5-21B03A487F4E}"/>
              </a:ext>
            </a:extLst>
          </p:cNvPr>
          <p:cNvSpPr>
            <a:spLocks noGrp="1"/>
          </p:cNvSpPr>
          <p:nvPr>
            <p:ph type="title"/>
          </p:nvPr>
        </p:nvSpPr>
        <p:spPr/>
        <p:txBody>
          <a:bodyPr/>
          <a:lstStyle/>
          <a:p>
            <a:r>
              <a:rPr lang="en-US" dirty="0"/>
              <a:t>HTML5 - </a:t>
            </a:r>
            <a:r>
              <a:rPr lang="en-US" i="1" dirty="0"/>
              <a:t>Multimedia</a:t>
            </a:r>
            <a:endParaRPr lang="ru-RU" dirty="0"/>
          </a:p>
        </p:txBody>
      </p:sp>
      <p:sp>
        <p:nvSpPr>
          <p:cNvPr id="3" name="Content Placeholder 2">
            <a:extLst>
              <a:ext uri="{FF2B5EF4-FFF2-40B4-BE49-F238E27FC236}">
                <a16:creationId xmlns:a16="http://schemas.microsoft.com/office/drawing/2014/main" id="{F1BAB73F-AB24-9A43-A540-34010F1948E3}"/>
              </a:ext>
            </a:extLst>
          </p:cNvPr>
          <p:cNvSpPr>
            <a:spLocks noGrp="1"/>
          </p:cNvSpPr>
          <p:nvPr>
            <p:ph idx="1"/>
          </p:nvPr>
        </p:nvSpPr>
        <p:spPr/>
        <p:txBody>
          <a:bodyPr/>
          <a:lstStyle/>
          <a:p>
            <a:r>
              <a:rPr lang="en-US" dirty="0"/>
              <a:t>Adds audio/video support, allows to use device camera and microphone</a:t>
            </a:r>
          </a:p>
          <a:p>
            <a:endParaRPr lang="en-US" dirty="0"/>
          </a:p>
          <a:p>
            <a:r>
              <a:rPr lang="en-US" b="1" dirty="0"/>
              <a:t>Video and audio</a:t>
            </a:r>
            <a:r>
              <a:rPr lang="en-US" dirty="0"/>
              <a:t> - adding video and audio players to HTML documents</a:t>
            </a:r>
          </a:p>
          <a:p>
            <a:r>
              <a:rPr lang="en-US" b="1" dirty="0"/>
              <a:t>Camera API</a:t>
            </a:r>
          </a:p>
          <a:p>
            <a:endParaRPr lang="en-US" dirty="0"/>
          </a:p>
        </p:txBody>
      </p:sp>
      <p:pic>
        <p:nvPicPr>
          <p:cNvPr id="4" name="Picture 3">
            <a:extLst>
              <a:ext uri="{FF2B5EF4-FFF2-40B4-BE49-F238E27FC236}">
                <a16:creationId xmlns:a16="http://schemas.microsoft.com/office/drawing/2014/main" id="{7AD3FB47-DBB1-5A43-8CEE-407F2B53F2DF}"/>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103136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4910-D5D7-C344-8BC5-21B03A487F4E}"/>
              </a:ext>
            </a:extLst>
          </p:cNvPr>
          <p:cNvSpPr>
            <a:spLocks noGrp="1"/>
          </p:cNvSpPr>
          <p:nvPr>
            <p:ph type="title"/>
          </p:nvPr>
        </p:nvSpPr>
        <p:spPr/>
        <p:txBody>
          <a:bodyPr/>
          <a:lstStyle/>
          <a:p>
            <a:r>
              <a:rPr lang="en-US" dirty="0"/>
              <a:t>HTML5 - </a:t>
            </a:r>
            <a:r>
              <a:rPr lang="en-US" i="1" dirty="0"/>
              <a:t>2D/3D graphics and effects</a:t>
            </a:r>
            <a:endParaRPr lang="ru-RU" dirty="0"/>
          </a:p>
        </p:txBody>
      </p:sp>
      <p:sp>
        <p:nvSpPr>
          <p:cNvPr id="3" name="Content Placeholder 2">
            <a:extLst>
              <a:ext uri="{FF2B5EF4-FFF2-40B4-BE49-F238E27FC236}">
                <a16:creationId xmlns:a16="http://schemas.microsoft.com/office/drawing/2014/main" id="{F1BAB73F-AB24-9A43-A540-34010F1948E3}"/>
              </a:ext>
            </a:extLst>
          </p:cNvPr>
          <p:cNvSpPr>
            <a:spLocks noGrp="1"/>
          </p:cNvSpPr>
          <p:nvPr>
            <p:ph idx="1"/>
          </p:nvPr>
        </p:nvSpPr>
        <p:spPr/>
        <p:txBody>
          <a:bodyPr/>
          <a:lstStyle/>
          <a:p>
            <a:r>
              <a:rPr lang="en-US" dirty="0"/>
              <a:t>Adds audio/video support, allows to use device camera and microphone</a:t>
            </a:r>
          </a:p>
          <a:p>
            <a:endParaRPr lang="en-US" dirty="0"/>
          </a:p>
          <a:p>
            <a:r>
              <a:rPr lang="en-US" b="1" dirty="0"/>
              <a:t>Canvas</a:t>
            </a:r>
            <a:r>
              <a:rPr lang="en-US" dirty="0"/>
              <a:t> can be used to draw graphics via scripting</a:t>
            </a:r>
          </a:p>
          <a:p>
            <a:r>
              <a:rPr lang="en-US" b="1" dirty="0"/>
              <a:t>WebGL</a:t>
            </a:r>
            <a:r>
              <a:rPr lang="en-US" dirty="0"/>
              <a:t> (Web Graphics Library) - API for rendering high-performance interactive 3D and 2D graphics</a:t>
            </a:r>
          </a:p>
          <a:p>
            <a:r>
              <a:rPr lang="en-US" b="1" dirty="0"/>
              <a:t>SVG</a:t>
            </a:r>
            <a:r>
              <a:rPr lang="en-US" dirty="0"/>
              <a:t> support</a:t>
            </a:r>
            <a:endParaRPr lang="en-US" b="1" dirty="0"/>
          </a:p>
          <a:p>
            <a:endParaRPr lang="en-US" b="1" dirty="0"/>
          </a:p>
          <a:p>
            <a:endParaRPr lang="en-US" dirty="0"/>
          </a:p>
        </p:txBody>
      </p:sp>
      <p:pic>
        <p:nvPicPr>
          <p:cNvPr id="4" name="Picture 3">
            <a:extLst>
              <a:ext uri="{FF2B5EF4-FFF2-40B4-BE49-F238E27FC236}">
                <a16:creationId xmlns:a16="http://schemas.microsoft.com/office/drawing/2014/main" id="{E8C033BA-C346-0D42-B2E4-4B5923ABB84E}"/>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20290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DBA5-6EAA-0D4E-9629-DB60CC504CB3}"/>
              </a:ext>
            </a:extLst>
          </p:cNvPr>
          <p:cNvSpPr>
            <a:spLocks noGrp="1"/>
          </p:cNvSpPr>
          <p:nvPr>
            <p:ph type="title"/>
          </p:nvPr>
        </p:nvSpPr>
        <p:spPr/>
        <p:txBody>
          <a:bodyPr/>
          <a:lstStyle/>
          <a:p>
            <a:r>
              <a:rPr lang="en-US" dirty="0"/>
              <a:t>HTML5 - </a:t>
            </a:r>
            <a:r>
              <a:rPr lang="en-US" i="1" dirty="0"/>
              <a:t>Performance and integration</a:t>
            </a:r>
            <a:endParaRPr lang="ru-RU" dirty="0"/>
          </a:p>
        </p:txBody>
      </p:sp>
      <p:sp>
        <p:nvSpPr>
          <p:cNvPr id="3" name="Content Placeholder 2">
            <a:extLst>
              <a:ext uri="{FF2B5EF4-FFF2-40B4-BE49-F238E27FC236}">
                <a16:creationId xmlns:a16="http://schemas.microsoft.com/office/drawing/2014/main" id="{A2E28F41-B419-CC4E-9BF6-322C3BFCACC4}"/>
              </a:ext>
            </a:extLst>
          </p:cNvPr>
          <p:cNvSpPr>
            <a:spLocks noGrp="1"/>
          </p:cNvSpPr>
          <p:nvPr>
            <p:ph idx="1"/>
          </p:nvPr>
        </p:nvSpPr>
        <p:spPr/>
        <p:txBody>
          <a:bodyPr/>
          <a:lstStyle/>
          <a:p>
            <a:r>
              <a:rPr lang="en-US" b="1" dirty="0"/>
              <a:t>Web Workers</a:t>
            </a:r>
            <a:r>
              <a:rPr lang="en-US" dirty="0"/>
              <a:t> - simple means for web content to run scripts in background threads</a:t>
            </a:r>
          </a:p>
          <a:p>
            <a:r>
              <a:rPr lang="en-US" b="1" dirty="0"/>
              <a:t>History API</a:t>
            </a:r>
            <a:r>
              <a:rPr lang="en-US" dirty="0"/>
              <a:t> - allows the manipulation of the browser history</a:t>
            </a:r>
          </a:p>
          <a:p>
            <a:endParaRPr lang="en-US" b="1" dirty="0"/>
          </a:p>
        </p:txBody>
      </p:sp>
      <p:pic>
        <p:nvPicPr>
          <p:cNvPr id="4" name="Picture 3">
            <a:extLst>
              <a:ext uri="{FF2B5EF4-FFF2-40B4-BE49-F238E27FC236}">
                <a16:creationId xmlns:a16="http://schemas.microsoft.com/office/drawing/2014/main" id="{1733C829-5533-4243-A8E2-D82BEE59BF08}"/>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374114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DBA5-6EAA-0D4E-9629-DB60CC504CB3}"/>
              </a:ext>
            </a:extLst>
          </p:cNvPr>
          <p:cNvSpPr>
            <a:spLocks noGrp="1"/>
          </p:cNvSpPr>
          <p:nvPr>
            <p:ph type="title"/>
          </p:nvPr>
        </p:nvSpPr>
        <p:spPr/>
        <p:txBody>
          <a:bodyPr/>
          <a:lstStyle/>
          <a:p>
            <a:r>
              <a:rPr lang="en-US" dirty="0"/>
              <a:t>HTML5 - </a:t>
            </a:r>
            <a:r>
              <a:rPr lang="en-US" i="1" dirty="0"/>
              <a:t>Device access</a:t>
            </a:r>
            <a:endParaRPr lang="ru-RU" dirty="0"/>
          </a:p>
        </p:txBody>
      </p:sp>
      <p:sp>
        <p:nvSpPr>
          <p:cNvPr id="3" name="Content Placeholder 2">
            <a:extLst>
              <a:ext uri="{FF2B5EF4-FFF2-40B4-BE49-F238E27FC236}">
                <a16:creationId xmlns:a16="http://schemas.microsoft.com/office/drawing/2014/main" id="{A2E28F41-B419-CC4E-9BF6-322C3BFCACC4}"/>
              </a:ext>
            </a:extLst>
          </p:cNvPr>
          <p:cNvSpPr>
            <a:spLocks noGrp="1"/>
          </p:cNvSpPr>
          <p:nvPr>
            <p:ph idx="1"/>
          </p:nvPr>
        </p:nvSpPr>
        <p:spPr/>
        <p:txBody>
          <a:bodyPr/>
          <a:lstStyle/>
          <a:p>
            <a:r>
              <a:rPr lang="en-US" dirty="0"/>
              <a:t>Allowing for the usage of various input and output devices</a:t>
            </a:r>
          </a:p>
          <a:p>
            <a:endParaRPr lang="en-US" b="1" dirty="0"/>
          </a:p>
          <a:p>
            <a:r>
              <a:rPr lang="en-US" b="1" dirty="0"/>
              <a:t>Touch events</a:t>
            </a:r>
            <a:r>
              <a:rPr lang="en-US" dirty="0"/>
              <a:t> allows to handle events created by users pressing touch screens</a:t>
            </a:r>
          </a:p>
          <a:p>
            <a:r>
              <a:rPr lang="en-US" b="1" dirty="0"/>
              <a:t>Geolocation API</a:t>
            </a:r>
            <a:r>
              <a:rPr lang="en-US" dirty="0"/>
              <a:t> let browsers locate the position of the user using geolocation</a:t>
            </a:r>
          </a:p>
          <a:p>
            <a:r>
              <a:rPr lang="en-US" b="1" dirty="0"/>
              <a:t>Device orientation</a:t>
            </a:r>
            <a:r>
              <a:rPr lang="en-US" dirty="0"/>
              <a:t> lets browser get the information when the device changes orientation</a:t>
            </a:r>
            <a:endParaRPr lang="en-US" b="1" dirty="0"/>
          </a:p>
          <a:p>
            <a:endParaRPr lang="en-US" b="1" dirty="0"/>
          </a:p>
        </p:txBody>
      </p:sp>
      <p:pic>
        <p:nvPicPr>
          <p:cNvPr id="4" name="Picture 3">
            <a:extLst>
              <a:ext uri="{FF2B5EF4-FFF2-40B4-BE49-F238E27FC236}">
                <a16:creationId xmlns:a16="http://schemas.microsoft.com/office/drawing/2014/main" id="{DD347F37-B37F-594E-9FC9-BE9242DD3A0B}"/>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284071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A9F3-7107-434E-9194-20B85660D5DD}"/>
              </a:ext>
            </a:extLst>
          </p:cNvPr>
          <p:cNvSpPr>
            <a:spLocks noGrp="1"/>
          </p:cNvSpPr>
          <p:nvPr>
            <p:ph type="title"/>
          </p:nvPr>
        </p:nvSpPr>
        <p:spPr>
          <a:xfrm>
            <a:off x="831850" y="3087126"/>
            <a:ext cx="10515600" cy="2852737"/>
          </a:xfrm>
        </p:spPr>
        <p:txBody>
          <a:bodyPr/>
          <a:lstStyle/>
          <a:p>
            <a:pPr algn="ctr"/>
            <a:r>
              <a:rPr lang="en-US" dirty="0"/>
              <a:t>Let’s practice!</a:t>
            </a:r>
            <a:endParaRPr lang="ru-RU" dirty="0"/>
          </a:p>
        </p:txBody>
      </p:sp>
      <p:pic>
        <p:nvPicPr>
          <p:cNvPr id="5" name="Picture 4">
            <a:extLst>
              <a:ext uri="{FF2B5EF4-FFF2-40B4-BE49-F238E27FC236}">
                <a16:creationId xmlns:a16="http://schemas.microsoft.com/office/drawing/2014/main" id="{8B99794A-1BA2-DF49-9397-01FC6E1CA18A}"/>
              </a:ext>
            </a:extLst>
          </p:cNvPr>
          <p:cNvPicPr>
            <a:picLocks noChangeAspect="1"/>
          </p:cNvPicPr>
          <p:nvPr/>
        </p:nvPicPr>
        <p:blipFill>
          <a:blip r:embed="rId2"/>
          <a:stretch>
            <a:fillRect/>
          </a:stretch>
        </p:blipFill>
        <p:spPr>
          <a:xfrm>
            <a:off x="4464050" y="1380503"/>
            <a:ext cx="3251200" cy="3251200"/>
          </a:xfrm>
          <a:prstGeom prst="rect">
            <a:avLst/>
          </a:prstGeom>
        </p:spPr>
      </p:pic>
    </p:spTree>
    <p:extLst>
      <p:ext uri="{BB962C8B-B14F-4D97-AF65-F5344CB8AC3E}">
        <p14:creationId xmlns:p14="http://schemas.microsoft.com/office/powerpoint/2010/main" val="3452937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AB5E-4316-C448-A230-36B2B262E013}"/>
              </a:ext>
            </a:extLst>
          </p:cNvPr>
          <p:cNvSpPr>
            <a:spLocks noGrp="1"/>
          </p:cNvSpPr>
          <p:nvPr>
            <p:ph type="title"/>
          </p:nvPr>
        </p:nvSpPr>
        <p:spPr/>
        <p:txBody>
          <a:bodyPr/>
          <a:lstStyle/>
          <a:p>
            <a:r>
              <a:rPr lang="en-US" dirty="0"/>
              <a:t>Device orientation explained</a:t>
            </a:r>
            <a:endParaRPr lang="ru-RU" dirty="0"/>
          </a:p>
        </p:txBody>
      </p:sp>
      <p:graphicFrame>
        <p:nvGraphicFramePr>
          <p:cNvPr id="5" name="Table 4">
            <a:extLst>
              <a:ext uri="{FF2B5EF4-FFF2-40B4-BE49-F238E27FC236}">
                <a16:creationId xmlns:a16="http://schemas.microsoft.com/office/drawing/2014/main" id="{A287A67A-F440-4D43-B7A0-E9390C27A76B}"/>
              </a:ext>
            </a:extLst>
          </p:cNvPr>
          <p:cNvGraphicFramePr>
            <a:graphicFrameLocks noGrp="1"/>
          </p:cNvGraphicFramePr>
          <p:nvPr>
            <p:extLst>
              <p:ext uri="{D42A27DB-BD31-4B8C-83A1-F6EECF244321}">
                <p14:modId xmlns:p14="http://schemas.microsoft.com/office/powerpoint/2010/main" val="1406982714"/>
              </p:ext>
            </p:extLst>
          </p:nvPr>
        </p:nvGraphicFramePr>
        <p:xfrm>
          <a:off x="838200" y="1945982"/>
          <a:ext cx="4844970" cy="3629025"/>
        </p:xfrm>
        <a:graphic>
          <a:graphicData uri="http://schemas.openxmlformats.org/drawingml/2006/table">
            <a:tbl>
              <a:tblPr/>
              <a:tblGrid>
                <a:gridCol w="2422485">
                  <a:extLst>
                    <a:ext uri="{9D8B030D-6E8A-4147-A177-3AD203B41FA5}">
                      <a16:colId xmlns:a16="http://schemas.microsoft.com/office/drawing/2014/main" val="3636713594"/>
                    </a:ext>
                  </a:extLst>
                </a:gridCol>
                <a:gridCol w="2422485">
                  <a:extLst>
                    <a:ext uri="{9D8B030D-6E8A-4147-A177-3AD203B41FA5}">
                      <a16:colId xmlns:a16="http://schemas.microsoft.com/office/drawing/2014/main" val="3514623092"/>
                    </a:ext>
                  </a:extLst>
                </a:gridCol>
              </a:tblGrid>
              <a:tr h="457200">
                <a:tc gridSpan="2">
                  <a:txBody>
                    <a:bodyPr/>
                    <a:lstStyle/>
                    <a:p>
                      <a:pPr algn="l" fontAlgn="ctr"/>
                      <a:r>
                        <a:rPr lang="en-US" dirty="0">
                          <a:solidFill>
                            <a:srgbClr val="202124"/>
                          </a:solidFill>
                          <a:effectLst/>
                        </a:rPr>
                        <a:t>Coordinate system</a:t>
                      </a:r>
                    </a:p>
                  </a:txBody>
                  <a:tcPr marL="76200" marR="7620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solidFill>
                      <a:srgbClr val="E8EAED"/>
                    </a:solidFill>
                  </a:tcPr>
                </a:tc>
                <a:tc hMerge="1">
                  <a:txBody>
                    <a:bodyPr/>
                    <a:lstStyle/>
                    <a:p>
                      <a:endParaRPr lang="ru-RU"/>
                    </a:p>
                  </a:txBody>
                  <a:tcPr/>
                </a:tc>
                <a:extLst>
                  <a:ext uri="{0D108BD9-81ED-4DB2-BD59-A6C34878D82A}">
                    <a16:rowId xmlns:a16="http://schemas.microsoft.com/office/drawing/2014/main" val="1976825882"/>
                  </a:ext>
                </a:extLst>
              </a:tr>
              <a:tr h="0">
                <a:tc>
                  <a:txBody>
                    <a:bodyPr/>
                    <a:lstStyle/>
                    <a:p>
                      <a:pPr algn="l" fontAlgn="t"/>
                      <a:r>
                        <a:rPr lang="en-US">
                          <a:effectLst/>
                        </a:rPr>
                        <a:t>X</a:t>
                      </a:r>
                    </a:p>
                  </a:txBody>
                  <a:tcPr marL="76200" marR="76200" marT="66675" marB="76200">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solidFill>
                      <a:srgbClr val="F1F3F4"/>
                    </a:solidFill>
                  </a:tcPr>
                </a:tc>
                <a:tc>
                  <a:txBody>
                    <a:bodyPr/>
                    <a:lstStyle/>
                    <a:p>
                      <a:pPr algn="l" fontAlgn="t"/>
                      <a:r>
                        <a:rPr lang="en-US" dirty="0">
                          <a:effectLst/>
                        </a:rPr>
                        <a:t>In the plane of the screen, positive to the right.</a:t>
                      </a:r>
                    </a:p>
                  </a:txBody>
                  <a:tcPr marL="76200" marR="76200" marT="66675" marB="76200">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2726726553"/>
                  </a:ext>
                </a:extLst>
              </a:tr>
              <a:tr h="0">
                <a:tc>
                  <a:txBody>
                    <a:bodyPr/>
                    <a:lstStyle/>
                    <a:p>
                      <a:pPr algn="l" fontAlgn="t"/>
                      <a:r>
                        <a:rPr lang="en-US" dirty="0">
                          <a:effectLst/>
                        </a:rPr>
                        <a:t>Y</a:t>
                      </a:r>
                    </a:p>
                  </a:txBody>
                  <a:tcPr marL="76200" marR="76200" marT="66675" marB="76200">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solidFill>
                      <a:srgbClr val="F1F3F4"/>
                    </a:solidFill>
                  </a:tcPr>
                </a:tc>
                <a:tc>
                  <a:txBody>
                    <a:bodyPr/>
                    <a:lstStyle/>
                    <a:p>
                      <a:pPr algn="l" fontAlgn="t"/>
                      <a:r>
                        <a:rPr lang="en-US">
                          <a:effectLst/>
                        </a:rPr>
                        <a:t>In the plane of the screen, positive towards the top.</a:t>
                      </a:r>
                    </a:p>
                  </a:txBody>
                  <a:tcPr marL="76200" marR="76200" marT="66675" marB="76200">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3827481588"/>
                  </a:ext>
                </a:extLst>
              </a:tr>
              <a:tr h="0">
                <a:tc>
                  <a:txBody>
                    <a:bodyPr/>
                    <a:lstStyle/>
                    <a:p>
                      <a:pPr algn="l" fontAlgn="t"/>
                      <a:r>
                        <a:rPr lang="en-US">
                          <a:effectLst/>
                        </a:rPr>
                        <a:t>Z</a:t>
                      </a:r>
                    </a:p>
                  </a:txBody>
                  <a:tcPr marL="76200" marR="76200" marT="66675" marB="76200">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solidFill>
                      <a:srgbClr val="F1F3F4"/>
                    </a:solidFill>
                  </a:tcPr>
                </a:tc>
                <a:tc>
                  <a:txBody>
                    <a:bodyPr/>
                    <a:lstStyle/>
                    <a:p>
                      <a:pPr algn="l" fontAlgn="t"/>
                      <a:r>
                        <a:rPr lang="en-US" dirty="0">
                          <a:effectLst/>
                        </a:rPr>
                        <a:t>Perpendicular to the screen or keyboard, positive extending away.</a:t>
                      </a:r>
                    </a:p>
                  </a:txBody>
                  <a:tcPr marL="76200" marR="76200" marT="66675" marB="76200">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2529281418"/>
                  </a:ext>
                </a:extLst>
              </a:tr>
            </a:tbl>
          </a:graphicData>
        </a:graphic>
      </p:graphicFrame>
      <p:sp>
        <p:nvSpPr>
          <p:cNvPr id="6" name="Rectangle 1">
            <a:extLst>
              <a:ext uri="{FF2B5EF4-FFF2-40B4-BE49-F238E27FC236}">
                <a16:creationId xmlns:a16="http://schemas.microsoft.com/office/drawing/2014/main" id="{7B7A7AAC-B48F-3C46-B9D7-AE254367B250}"/>
              </a:ext>
            </a:extLst>
          </p:cNvPr>
          <p:cNvSpPr>
            <a:spLocks noChangeArrowheads="1"/>
          </p:cNvSpPr>
          <p:nvPr/>
        </p:nvSpPr>
        <p:spPr bwMode="auto">
          <a:xfrm>
            <a:off x="838201" y="1622024"/>
            <a:ext cx="144896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a:ln>
                  <a:noFill/>
                </a:ln>
                <a:solidFill>
                  <a:schemeClr val="tx1"/>
                </a:solidFill>
                <a:effectLst/>
                <a:latin typeface="Arial" panose="020B0604020202020204" pitchFamily="34" charset="0"/>
              </a:rPr>
            </a:br>
            <a:endParaRPr kumimoji="0" lang="ru-RU" altLang="ru-RU"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3557866-E350-7548-988A-EB81F50F093C}"/>
              </a:ext>
            </a:extLst>
          </p:cNvPr>
          <p:cNvPicPr>
            <a:picLocks noChangeAspect="1"/>
          </p:cNvPicPr>
          <p:nvPr/>
        </p:nvPicPr>
        <p:blipFill>
          <a:blip r:embed="rId2"/>
          <a:stretch>
            <a:fillRect/>
          </a:stretch>
        </p:blipFill>
        <p:spPr>
          <a:xfrm>
            <a:off x="6539054" y="1945982"/>
            <a:ext cx="5128872" cy="3205545"/>
          </a:xfrm>
          <a:prstGeom prst="rect">
            <a:avLst/>
          </a:prstGeom>
        </p:spPr>
      </p:pic>
    </p:spTree>
    <p:extLst>
      <p:ext uri="{BB962C8B-B14F-4D97-AF65-F5344CB8AC3E}">
        <p14:creationId xmlns:p14="http://schemas.microsoft.com/office/powerpoint/2010/main" val="323121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8B21-6110-574B-B176-8AE61C6AC512}"/>
              </a:ext>
            </a:extLst>
          </p:cNvPr>
          <p:cNvSpPr>
            <a:spLocks noGrp="1"/>
          </p:cNvSpPr>
          <p:nvPr>
            <p:ph type="title"/>
          </p:nvPr>
        </p:nvSpPr>
        <p:spPr/>
        <p:txBody>
          <a:bodyPr/>
          <a:lstStyle/>
          <a:p>
            <a:r>
              <a:rPr lang="en-US" dirty="0"/>
              <a:t>Alpha</a:t>
            </a:r>
            <a:endParaRPr lang="ru-RU" dirty="0"/>
          </a:p>
        </p:txBody>
      </p:sp>
      <p:sp>
        <p:nvSpPr>
          <p:cNvPr id="3" name="Content Placeholder 2">
            <a:extLst>
              <a:ext uri="{FF2B5EF4-FFF2-40B4-BE49-F238E27FC236}">
                <a16:creationId xmlns:a16="http://schemas.microsoft.com/office/drawing/2014/main" id="{B0F9AE57-E34F-FA4D-A7B3-F5699CBB9FC4}"/>
              </a:ext>
            </a:extLst>
          </p:cNvPr>
          <p:cNvSpPr>
            <a:spLocks noGrp="1"/>
          </p:cNvSpPr>
          <p:nvPr>
            <p:ph idx="1"/>
          </p:nvPr>
        </p:nvSpPr>
        <p:spPr>
          <a:xfrm>
            <a:off x="838200" y="1825625"/>
            <a:ext cx="4682924" cy="4351338"/>
          </a:xfrm>
        </p:spPr>
        <p:txBody>
          <a:bodyPr/>
          <a:lstStyle/>
          <a:p>
            <a:r>
              <a:rPr lang="en-US" dirty="0"/>
              <a:t>The rotation around the z axis. The alpha value is 0° when the top of the device is pointed directly north. As the device is rotated counter-clockwise, the alpha value increases.</a:t>
            </a:r>
          </a:p>
        </p:txBody>
      </p:sp>
      <p:pic>
        <p:nvPicPr>
          <p:cNvPr id="4" name="Picture 3">
            <a:extLst>
              <a:ext uri="{FF2B5EF4-FFF2-40B4-BE49-F238E27FC236}">
                <a16:creationId xmlns:a16="http://schemas.microsoft.com/office/drawing/2014/main" id="{2E3B7CC8-B9FB-F64F-BB5C-3B5F81695090}"/>
              </a:ext>
            </a:extLst>
          </p:cNvPr>
          <p:cNvPicPr>
            <a:picLocks noChangeAspect="1"/>
          </p:cNvPicPr>
          <p:nvPr/>
        </p:nvPicPr>
        <p:blipFill>
          <a:blip r:embed="rId2"/>
          <a:stretch>
            <a:fillRect/>
          </a:stretch>
        </p:blipFill>
        <p:spPr>
          <a:xfrm>
            <a:off x="6095999" y="1825625"/>
            <a:ext cx="5449811" cy="3406132"/>
          </a:xfrm>
          <a:prstGeom prst="rect">
            <a:avLst/>
          </a:prstGeom>
        </p:spPr>
      </p:pic>
    </p:spTree>
    <p:extLst>
      <p:ext uri="{BB962C8B-B14F-4D97-AF65-F5344CB8AC3E}">
        <p14:creationId xmlns:p14="http://schemas.microsoft.com/office/powerpoint/2010/main" val="300733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8B21-6110-574B-B176-8AE61C6AC512}"/>
              </a:ext>
            </a:extLst>
          </p:cNvPr>
          <p:cNvSpPr>
            <a:spLocks noGrp="1"/>
          </p:cNvSpPr>
          <p:nvPr>
            <p:ph type="title"/>
          </p:nvPr>
        </p:nvSpPr>
        <p:spPr/>
        <p:txBody>
          <a:bodyPr/>
          <a:lstStyle/>
          <a:p>
            <a:r>
              <a:rPr lang="en-US" dirty="0"/>
              <a:t>Beta</a:t>
            </a:r>
            <a:endParaRPr lang="ru-RU" dirty="0"/>
          </a:p>
        </p:txBody>
      </p:sp>
      <p:sp>
        <p:nvSpPr>
          <p:cNvPr id="3" name="Content Placeholder 2">
            <a:extLst>
              <a:ext uri="{FF2B5EF4-FFF2-40B4-BE49-F238E27FC236}">
                <a16:creationId xmlns:a16="http://schemas.microsoft.com/office/drawing/2014/main" id="{B0F9AE57-E34F-FA4D-A7B3-F5699CBB9FC4}"/>
              </a:ext>
            </a:extLst>
          </p:cNvPr>
          <p:cNvSpPr>
            <a:spLocks noGrp="1"/>
          </p:cNvSpPr>
          <p:nvPr>
            <p:ph idx="1"/>
          </p:nvPr>
        </p:nvSpPr>
        <p:spPr>
          <a:xfrm>
            <a:off x="838200" y="1825625"/>
            <a:ext cx="4682924" cy="4351338"/>
          </a:xfrm>
        </p:spPr>
        <p:txBody>
          <a:bodyPr>
            <a:normAutofit/>
          </a:bodyPr>
          <a:lstStyle/>
          <a:p>
            <a:r>
              <a:rPr lang="en-US" dirty="0"/>
              <a:t>The rotation around the x axis. The beta value is 0° when the top and bottom of the device are equidistant from the surface of the earth. The value increases as the top of the device is tipped toward the surface of the earth.</a:t>
            </a:r>
          </a:p>
          <a:p>
            <a:pPr marL="0" indent="0">
              <a:buNone/>
            </a:pPr>
            <a:endParaRPr lang="en-US" dirty="0"/>
          </a:p>
        </p:txBody>
      </p:sp>
      <p:pic>
        <p:nvPicPr>
          <p:cNvPr id="5" name="Picture 4">
            <a:extLst>
              <a:ext uri="{FF2B5EF4-FFF2-40B4-BE49-F238E27FC236}">
                <a16:creationId xmlns:a16="http://schemas.microsoft.com/office/drawing/2014/main" id="{F7400830-8B51-E44F-81E7-2DE772827706}"/>
              </a:ext>
            </a:extLst>
          </p:cNvPr>
          <p:cNvPicPr>
            <a:picLocks noChangeAspect="1"/>
          </p:cNvPicPr>
          <p:nvPr/>
        </p:nvPicPr>
        <p:blipFill>
          <a:blip r:embed="rId2"/>
          <a:stretch>
            <a:fillRect/>
          </a:stretch>
        </p:blipFill>
        <p:spPr>
          <a:xfrm>
            <a:off x="5991828" y="1825625"/>
            <a:ext cx="5721269" cy="3575793"/>
          </a:xfrm>
          <a:prstGeom prst="rect">
            <a:avLst/>
          </a:prstGeom>
        </p:spPr>
      </p:pic>
    </p:spTree>
    <p:extLst>
      <p:ext uri="{BB962C8B-B14F-4D97-AF65-F5344CB8AC3E}">
        <p14:creationId xmlns:p14="http://schemas.microsoft.com/office/powerpoint/2010/main" val="405658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8B21-6110-574B-B176-8AE61C6AC512}"/>
              </a:ext>
            </a:extLst>
          </p:cNvPr>
          <p:cNvSpPr>
            <a:spLocks noGrp="1"/>
          </p:cNvSpPr>
          <p:nvPr>
            <p:ph type="title"/>
          </p:nvPr>
        </p:nvSpPr>
        <p:spPr/>
        <p:txBody>
          <a:bodyPr/>
          <a:lstStyle/>
          <a:p>
            <a:r>
              <a:rPr lang="en-US" dirty="0"/>
              <a:t>Gamma</a:t>
            </a:r>
            <a:endParaRPr lang="ru-RU" dirty="0"/>
          </a:p>
        </p:txBody>
      </p:sp>
      <p:sp>
        <p:nvSpPr>
          <p:cNvPr id="3" name="Content Placeholder 2">
            <a:extLst>
              <a:ext uri="{FF2B5EF4-FFF2-40B4-BE49-F238E27FC236}">
                <a16:creationId xmlns:a16="http://schemas.microsoft.com/office/drawing/2014/main" id="{B0F9AE57-E34F-FA4D-A7B3-F5699CBB9FC4}"/>
              </a:ext>
            </a:extLst>
          </p:cNvPr>
          <p:cNvSpPr>
            <a:spLocks noGrp="1"/>
          </p:cNvSpPr>
          <p:nvPr>
            <p:ph idx="1"/>
          </p:nvPr>
        </p:nvSpPr>
        <p:spPr>
          <a:xfrm>
            <a:off x="838200" y="1825625"/>
            <a:ext cx="4682924" cy="4351338"/>
          </a:xfrm>
        </p:spPr>
        <p:txBody>
          <a:bodyPr>
            <a:normAutofit/>
          </a:bodyPr>
          <a:lstStyle/>
          <a:p>
            <a:r>
              <a:rPr lang="en-US" dirty="0"/>
              <a:t>The rotation around the y axis. The gamma value is 0° when the left and right edges of the device are equidistant from the surface of the earth. The value increases as the right side is tipped towards the surface of the earth.</a:t>
            </a:r>
          </a:p>
        </p:txBody>
      </p:sp>
      <p:pic>
        <p:nvPicPr>
          <p:cNvPr id="5" name="Picture 4">
            <a:extLst>
              <a:ext uri="{FF2B5EF4-FFF2-40B4-BE49-F238E27FC236}">
                <a16:creationId xmlns:a16="http://schemas.microsoft.com/office/drawing/2014/main" id="{1023D7F2-747B-3141-A025-0628821D46C5}"/>
              </a:ext>
            </a:extLst>
          </p:cNvPr>
          <p:cNvPicPr>
            <a:picLocks noChangeAspect="1"/>
          </p:cNvPicPr>
          <p:nvPr/>
        </p:nvPicPr>
        <p:blipFill>
          <a:blip r:embed="rId2"/>
          <a:stretch>
            <a:fillRect/>
          </a:stretch>
        </p:blipFill>
        <p:spPr>
          <a:xfrm>
            <a:off x="6251534" y="682906"/>
            <a:ext cx="5250004" cy="4920293"/>
          </a:xfrm>
          <a:prstGeom prst="rect">
            <a:avLst/>
          </a:prstGeom>
        </p:spPr>
      </p:pic>
    </p:spTree>
    <p:extLst>
      <p:ext uri="{BB962C8B-B14F-4D97-AF65-F5344CB8AC3E}">
        <p14:creationId xmlns:p14="http://schemas.microsoft.com/office/powerpoint/2010/main" val="2152908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929E-B8BF-0348-9DDE-11AA26B43222}"/>
              </a:ext>
            </a:extLst>
          </p:cNvPr>
          <p:cNvSpPr>
            <a:spLocks noGrp="1"/>
          </p:cNvSpPr>
          <p:nvPr>
            <p:ph type="title"/>
          </p:nvPr>
        </p:nvSpPr>
        <p:spPr/>
        <p:txBody>
          <a:bodyPr/>
          <a:lstStyle/>
          <a:p>
            <a:r>
              <a:rPr lang="en-US" dirty="0"/>
              <a:t>References</a:t>
            </a:r>
            <a:endParaRPr lang="ru-RU" dirty="0"/>
          </a:p>
        </p:txBody>
      </p:sp>
      <p:sp>
        <p:nvSpPr>
          <p:cNvPr id="3" name="Content Placeholder 2">
            <a:extLst>
              <a:ext uri="{FF2B5EF4-FFF2-40B4-BE49-F238E27FC236}">
                <a16:creationId xmlns:a16="http://schemas.microsoft.com/office/drawing/2014/main" id="{D82194CA-48C2-7848-8A5D-57B34BEB97E4}"/>
              </a:ext>
            </a:extLst>
          </p:cNvPr>
          <p:cNvSpPr>
            <a:spLocks noGrp="1"/>
          </p:cNvSpPr>
          <p:nvPr>
            <p:ph idx="1"/>
          </p:nvPr>
        </p:nvSpPr>
        <p:spPr/>
        <p:txBody>
          <a:bodyPr>
            <a:normAutofit/>
          </a:bodyPr>
          <a:lstStyle/>
          <a:p>
            <a:r>
              <a:rPr lang="en-US" dirty="0">
                <a:hlinkClick r:id="rId2"/>
              </a:rPr>
              <a:t>https://developer.mozilla.org/en-US/docs/Web/Guide/HTML/HTML5</a:t>
            </a:r>
            <a:endParaRPr lang="en-US" dirty="0"/>
          </a:p>
          <a:p>
            <a:r>
              <a:rPr lang="en-US" dirty="0">
                <a:hlinkClick r:id="rId3"/>
              </a:rPr>
              <a:t>https://www.html5rocks.com/en/tutorials/geolocation/trip_meter/</a:t>
            </a:r>
            <a:endParaRPr lang="en-US" dirty="0"/>
          </a:p>
          <a:p>
            <a:r>
              <a:rPr lang="en-US" dirty="0">
                <a:hlinkClick r:id="rId4"/>
              </a:rPr>
              <a:t>https://www.html5rocks.com/en/tutorials/getusermedia/intro/</a:t>
            </a:r>
            <a:endParaRPr lang="en-US" dirty="0"/>
          </a:p>
          <a:p>
            <a:r>
              <a:rPr lang="en-US" dirty="0">
                <a:hlinkClick r:id="rId5"/>
              </a:rPr>
              <a:t>https://developers.google.com/web/fundamentals/native-hardware/</a:t>
            </a:r>
            <a:endParaRPr lang="en-US" dirty="0"/>
          </a:p>
          <a:p>
            <a:r>
              <a:rPr lang="en-US" dirty="0">
                <a:hlinkClick r:id="rId6"/>
              </a:rPr>
              <a:t>https://developer.mozilla.org/en-US/docs/Games/Tutorials/HTML5_Gamedev_Phaser_Device_Orientation</a:t>
            </a:r>
            <a:endParaRPr lang="en-US" dirty="0"/>
          </a:p>
          <a:p>
            <a:endParaRPr lang="ru-RU" dirty="0"/>
          </a:p>
        </p:txBody>
      </p:sp>
    </p:spTree>
    <p:extLst>
      <p:ext uri="{BB962C8B-B14F-4D97-AF65-F5344CB8AC3E}">
        <p14:creationId xmlns:p14="http://schemas.microsoft.com/office/powerpoint/2010/main" val="110514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FF9-852C-E341-83B9-15990622EFEE}"/>
              </a:ext>
            </a:extLst>
          </p:cNvPr>
          <p:cNvSpPr>
            <a:spLocks noGrp="1"/>
          </p:cNvSpPr>
          <p:nvPr>
            <p:ph type="title"/>
          </p:nvPr>
        </p:nvSpPr>
        <p:spPr/>
        <p:txBody>
          <a:bodyPr/>
          <a:lstStyle/>
          <a:p>
            <a:r>
              <a:rPr lang="en-US" dirty="0"/>
              <a:t>Course plan - Frontend</a:t>
            </a:r>
            <a:endParaRPr lang="ru-RU" dirty="0"/>
          </a:p>
        </p:txBody>
      </p:sp>
      <p:sp>
        <p:nvSpPr>
          <p:cNvPr id="3" name="Content Placeholder 2">
            <a:extLst>
              <a:ext uri="{FF2B5EF4-FFF2-40B4-BE49-F238E27FC236}">
                <a16:creationId xmlns:a16="http://schemas.microsoft.com/office/drawing/2014/main" id="{9C7A8A77-D235-8143-A772-7187B5AF715F}"/>
              </a:ext>
            </a:extLst>
          </p:cNvPr>
          <p:cNvSpPr>
            <a:spLocks noGrp="1"/>
          </p:cNvSpPr>
          <p:nvPr>
            <p:ph idx="1"/>
          </p:nvPr>
        </p:nvSpPr>
        <p:spPr/>
        <p:txBody>
          <a:bodyPr/>
          <a:lstStyle/>
          <a:p>
            <a:r>
              <a:rPr lang="en-US" dirty="0"/>
              <a:t>Advanced HTML and CSS</a:t>
            </a:r>
          </a:p>
          <a:p>
            <a:r>
              <a:rPr lang="en-US" dirty="0"/>
              <a:t>JavaScript, TypeScript</a:t>
            </a:r>
          </a:p>
          <a:p>
            <a:r>
              <a:rPr lang="en-US" dirty="0"/>
              <a:t>React</a:t>
            </a:r>
          </a:p>
          <a:p>
            <a:r>
              <a:rPr lang="en-US" dirty="0"/>
              <a:t>Webpack</a:t>
            </a:r>
            <a:endParaRPr lang="ru-RU" dirty="0"/>
          </a:p>
        </p:txBody>
      </p:sp>
      <p:pic>
        <p:nvPicPr>
          <p:cNvPr id="4" name="Picture 3">
            <a:extLst>
              <a:ext uri="{FF2B5EF4-FFF2-40B4-BE49-F238E27FC236}">
                <a16:creationId xmlns:a16="http://schemas.microsoft.com/office/drawing/2014/main" id="{F90D58BA-C07E-9347-889F-4DE5A1F99A71}"/>
              </a:ext>
            </a:extLst>
          </p:cNvPr>
          <p:cNvPicPr>
            <a:picLocks noChangeAspect="1"/>
          </p:cNvPicPr>
          <p:nvPr/>
        </p:nvPicPr>
        <p:blipFill>
          <a:blip r:embed="rId2"/>
          <a:stretch>
            <a:fillRect/>
          </a:stretch>
        </p:blipFill>
        <p:spPr>
          <a:xfrm>
            <a:off x="7992381" y="1349375"/>
            <a:ext cx="952500" cy="952500"/>
          </a:xfrm>
          <a:prstGeom prst="rect">
            <a:avLst/>
          </a:prstGeom>
        </p:spPr>
      </p:pic>
      <p:pic>
        <p:nvPicPr>
          <p:cNvPr id="5" name="Picture 4">
            <a:extLst>
              <a:ext uri="{FF2B5EF4-FFF2-40B4-BE49-F238E27FC236}">
                <a16:creationId xmlns:a16="http://schemas.microsoft.com/office/drawing/2014/main" id="{DC38DB22-0C8C-964A-AF1B-877D178B8918}"/>
              </a:ext>
            </a:extLst>
          </p:cNvPr>
          <p:cNvPicPr>
            <a:picLocks noChangeAspect="1"/>
          </p:cNvPicPr>
          <p:nvPr/>
        </p:nvPicPr>
        <p:blipFill>
          <a:blip r:embed="rId3"/>
          <a:stretch>
            <a:fillRect/>
          </a:stretch>
        </p:blipFill>
        <p:spPr>
          <a:xfrm>
            <a:off x="9573050" y="1349375"/>
            <a:ext cx="676331" cy="952500"/>
          </a:xfrm>
          <a:prstGeom prst="rect">
            <a:avLst/>
          </a:prstGeom>
        </p:spPr>
      </p:pic>
      <p:pic>
        <p:nvPicPr>
          <p:cNvPr id="6" name="Picture 5">
            <a:extLst>
              <a:ext uri="{FF2B5EF4-FFF2-40B4-BE49-F238E27FC236}">
                <a16:creationId xmlns:a16="http://schemas.microsoft.com/office/drawing/2014/main" id="{D102CE4D-2B8A-8946-8FB5-7D66E0FBD316}"/>
              </a:ext>
            </a:extLst>
          </p:cNvPr>
          <p:cNvPicPr>
            <a:picLocks noChangeAspect="1"/>
          </p:cNvPicPr>
          <p:nvPr/>
        </p:nvPicPr>
        <p:blipFill>
          <a:blip r:embed="rId4"/>
          <a:stretch>
            <a:fillRect/>
          </a:stretch>
        </p:blipFill>
        <p:spPr>
          <a:xfrm>
            <a:off x="7375547" y="2674938"/>
            <a:ext cx="1233668" cy="1233668"/>
          </a:xfrm>
          <a:prstGeom prst="rect">
            <a:avLst/>
          </a:prstGeom>
        </p:spPr>
      </p:pic>
      <p:pic>
        <p:nvPicPr>
          <p:cNvPr id="7" name="Picture 6">
            <a:extLst>
              <a:ext uri="{FF2B5EF4-FFF2-40B4-BE49-F238E27FC236}">
                <a16:creationId xmlns:a16="http://schemas.microsoft.com/office/drawing/2014/main" id="{94FD8BC4-B4B2-3045-B481-26074421FA8B}"/>
              </a:ext>
            </a:extLst>
          </p:cNvPr>
          <p:cNvPicPr>
            <a:picLocks noChangeAspect="1"/>
          </p:cNvPicPr>
          <p:nvPr/>
        </p:nvPicPr>
        <p:blipFill>
          <a:blip r:embed="rId5"/>
          <a:stretch>
            <a:fillRect/>
          </a:stretch>
        </p:blipFill>
        <p:spPr>
          <a:xfrm>
            <a:off x="9186470" y="3103862"/>
            <a:ext cx="2125822" cy="524369"/>
          </a:xfrm>
          <a:prstGeom prst="rect">
            <a:avLst/>
          </a:prstGeom>
        </p:spPr>
      </p:pic>
      <p:pic>
        <p:nvPicPr>
          <p:cNvPr id="8" name="Picture 7">
            <a:extLst>
              <a:ext uri="{FF2B5EF4-FFF2-40B4-BE49-F238E27FC236}">
                <a16:creationId xmlns:a16="http://schemas.microsoft.com/office/drawing/2014/main" id="{3155D457-E878-084C-80AF-C753816A32D4}"/>
              </a:ext>
            </a:extLst>
          </p:cNvPr>
          <p:cNvPicPr>
            <a:picLocks noChangeAspect="1"/>
          </p:cNvPicPr>
          <p:nvPr/>
        </p:nvPicPr>
        <p:blipFill>
          <a:blip r:embed="rId6"/>
          <a:stretch>
            <a:fillRect/>
          </a:stretch>
        </p:blipFill>
        <p:spPr>
          <a:xfrm>
            <a:off x="6595381" y="4208463"/>
            <a:ext cx="2794000" cy="1968500"/>
          </a:xfrm>
          <a:prstGeom prst="rect">
            <a:avLst/>
          </a:prstGeom>
        </p:spPr>
      </p:pic>
      <p:pic>
        <p:nvPicPr>
          <p:cNvPr id="9" name="Picture 8">
            <a:extLst>
              <a:ext uri="{FF2B5EF4-FFF2-40B4-BE49-F238E27FC236}">
                <a16:creationId xmlns:a16="http://schemas.microsoft.com/office/drawing/2014/main" id="{F33CABB8-B98F-6C4C-8D05-1F67B004BC8E}"/>
              </a:ext>
            </a:extLst>
          </p:cNvPr>
          <p:cNvPicPr>
            <a:picLocks noChangeAspect="1"/>
          </p:cNvPicPr>
          <p:nvPr/>
        </p:nvPicPr>
        <p:blipFill>
          <a:blip r:embed="rId7"/>
          <a:stretch>
            <a:fillRect/>
          </a:stretch>
        </p:blipFill>
        <p:spPr>
          <a:xfrm>
            <a:off x="9736590" y="4481513"/>
            <a:ext cx="1270000" cy="1422400"/>
          </a:xfrm>
          <a:prstGeom prst="rect">
            <a:avLst/>
          </a:prstGeom>
        </p:spPr>
      </p:pic>
    </p:spTree>
    <p:extLst>
      <p:ext uri="{BB962C8B-B14F-4D97-AF65-F5344CB8AC3E}">
        <p14:creationId xmlns:p14="http://schemas.microsoft.com/office/powerpoint/2010/main" val="143269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D1F9-D5A9-E840-878C-012F45A71386}"/>
              </a:ext>
            </a:extLst>
          </p:cNvPr>
          <p:cNvSpPr>
            <a:spLocks noGrp="1"/>
          </p:cNvSpPr>
          <p:nvPr>
            <p:ph type="title"/>
          </p:nvPr>
        </p:nvSpPr>
        <p:spPr/>
        <p:txBody>
          <a:bodyPr/>
          <a:lstStyle/>
          <a:p>
            <a:r>
              <a:rPr lang="en-US" dirty="0"/>
              <a:t>Course plan - Backend</a:t>
            </a:r>
            <a:endParaRPr lang="ru-RU" dirty="0"/>
          </a:p>
        </p:txBody>
      </p:sp>
      <p:sp>
        <p:nvSpPr>
          <p:cNvPr id="3" name="Content Placeholder 2">
            <a:extLst>
              <a:ext uri="{FF2B5EF4-FFF2-40B4-BE49-F238E27FC236}">
                <a16:creationId xmlns:a16="http://schemas.microsoft.com/office/drawing/2014/main" id="{DA47C39B-44F7-2648-A3FE-14EB03625286}"/>
              </a:ext>
            </a:extLst>
          </p:cNvPr>
          <p:cNvSpPr>
            <a:spLocks noGrp="1"/>
          </p:cNvSpPr>
          <p:nvPr>
            <p:ph idx="1"/>
          </p:nvPr>
        </p:nvSpPr>
        <p:spPr/>
        <p:txBody>
          <a:bodyPr>
            <a:normAutofit/>
          </a:bodyPr>
          <a:lstStyle/>
          <a:p>
            <a:r>
              <a:rPr lang="en-US" dirty="0"/>
              <a:t>Java (Kotlin)</a:t>
            </a:r>
            <a:endParaRPr lang="en-US" b="0" dirty="0">
              <a:effectLst/>
            </a:endParaRPr>
          </a:p>
          <a:p>
            <a:r>
              <a:rPr lang="en-US" dirty="0"/>
              <a:t>Spring Framework, basics</a:t>
            </a:r>
            <a:endParaRPr lang="en-US" b="0" dirty="0">
              <a:effectLst/>
            </a:endParaRPr>
          </a:p>
          <a:p>
            <a:r>
              <a:rPr lang="en-US" dirty="0"/>
              <a:t>Spring REST, Spring Security</a:t>
            </a:r>
            <a:endParaRPr lang="en-US" b="0" dirty="0">
              <a:effectLst/>
            </a:endParaRPr>
          </a:p>
          <a:p>
            <a:r>
              <a:rPr lang="en-US" dirty="0"/>
              <a:t>Persistence, using database in application</a:t>
            </a:r>
            <a:endParaRPr lang="en-US" b="0" dirty="0">
              <a:effectLst/>
            </a:endParaRPr>
          </a:p>
          <a:p>
            <a:r>
              <a:rPr lang="en-US" dirty="0"/>
              <a:t>Microservices architecture</a:t>
            </a:r>
            <a:endParaRPr lang="en-US" b="0" dirty="0">
              <a:effectLst/>
            </a:endParaRPr>
          </a:p>
          <a:p>
            <a:r>
              <a:rPr lang="en-US" dirty="0"/>
              <a:t>Introduction to cloud computing platforms (AWS, Google Cloud)</a:t>
            </a:r>
          </a:p>
          <a:p>
            <a:r>
              <a:rPr lang="en-US" dirty="0"/>
              <a:t>Deploying applications in cloud platform - practice</a:t>
            </a:r>
            <a:endParaRPr lang="en-US" b="0" dirty="0">
              <a:effectLst/>
            </a:endParaRPr>
          </a:p>
        </p:txBody>
      </p:sp>
      <p:pic>
        <p:nvPicPr>
          <p:cNvPr id="4" name="Picture 3">
            <a:extLst>
              <a:ext uri="{FF2B5EF4-FFF2-40B4-BE49-F238E27FC236}">
                <a16:creationId xmlns:a16="http://schemas.microsoft.com/office/drawing/2014/main" id="{B3EC0796-ECA5-4E46-986D-CD0AC028B8D6}"/>
              </a:ext>
            </a:extLst>
          </p:cNvPr>
          <p:cNvPicPr>
            <a:picLocks noChangeAspect="1"/>
          </p:cNvPicPr>
          <p:nvPr/>
        </p:nvPicPr>
        <p:blipFill>
          <a:blip r:embed="rId2"/>
          <a:stretch>
            <a:fillRect/>
          </a:stretch>
        </p:blipFill>
        <p:spPr>
          <a:xfrm>
            <a:off x="10630639" y="2402825"/>
            <a:ext cx="952500" cy="571500"/>
          </a:xfrm>
          <a:prstGeom prst="rect">
            <a:avLst/>
          </a:prstGeom>
        </p:spPr>
      </p:pic>
      <p:pic>
        <p:nvPicPr>
          <p:cNvPr id="5" name="Picture 4">
            <a:extLst>
              <a:ext uri="{FF2B5EF4-FFF2-40B4-BE49-F238E27FC236}">
                <a16:creationId xmlns:a16="http://schemas.microsoft.com/office/drawing/2014/main" id="{F6891C23-A5DA-9149-9137-467769C42951}"/>
              </a:ext>
            </a:extLst>
          </p:cNvPr>
          <p:cNvPicPr>
            <a:picLocks noChangeAspect="1"/>
          </p:cNvPicPr>
          <p:nvPr/>
        </p:nvPicPr>
        <p:blipFill>
          <a:blip r:embed="rId3"/>
          <a:stretch>
            <a:fillRect/>
          </a:stretch>
        </p:blipFill>
        <p:spPr>
          <a:xfrm>
            <a:off x="8626757" y="1030820"/>
            <a:ext cx="1117470" cy="2052658"/>
          </a:xfrm>
          <a:prstGeom prst="rect">
            <a:avLst/>
          </a:prstGeom>
        </p:spPr>
      </p:pic>
      <p:pic>
        <p:nvPicPr>
          <p:cNvPr id="6" name="Picture 5">
            <a:extLst>
              <a:ext uri="{FF2B5EF4-FFF2-40B4-BE49-F238E27FC236}">
                <a16:creationId xmlns:a16="http://schemas.microsoft.com/office/drawing/2014/main" id="{9A7D85BD-8595-E742-BB98-1741AC79BEA9}"/>
              </a:ext>
            </a:extLst>
          </p:cNvPr>
          <p:cNvPicPr>
            <a:picLocks noChangeAspect="1"/>
          </p:cNvPicPr>
          <p:nvPr/>
        </p:nvPicPr>
        <p:blipFill>
          <a:blip r:embed="rId4"/>
          <a:stretch>
            <a:fillRect/>
          </a:stretch>
        </p:blipFill>
        <p:spPr>
          <a:xfrm>
            <a:off x="9933482" y="1297614"/>
            <a:ext cx="1863524" cy="478822"/>
          </a:xfrm>
          <a:prstGeom prst="rect">
            <a:avLst/>
          </a:prstGeom>
        </p:spPr>
      </p:pic>
    </p:spTree>
    <p:extLst>
      <p:ext uri="{BB962C8B-B14F-4D97-AF65-F5344CB8AC3E}">
        <p14:creationId xmlns:p14="http://schemas.microsoft.com/office/powerpoint/2010/main" val="361506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A0F9-A1B4-BC45-989A-70DC903416D9}"/>
              </a:ext>
            </a:extLst>
          </p:cNvPr>
          <p:cNvSpPr>
            <a:spLocks noGrp="1"/>
          </p:cNvSpPr>
          <p:nvPr>
            <p:ph type="title"/>
          </p:nvPr>
        </p:nvSpPr>
        <p:spPr/>
        <p:txBody>
          <a:bodyPr/>
          <a:lstStyle/>
          <a:p>
            <a:r>
              <a:rPr lang="en-US" dirty="0"/>
              <a:t>Course plan - Theory</a:t>
            </a:r>
            <a:endParaRPr lang="ru-RU" dirty="0"/>
          </a:p>
        </p:txBody>
      </p:sp>
      <p:sp>
        <p:nvSpPr>
          <p:cNvPr id="3" name="Content Placeholder 2">
            <a:extLst>
              <a:ext uri="{FF2B5EF4-FFF2-40B4-BE49-F238E27FC236}">
                <a16:creationId xmlns:a16="http://schemas.microsoft.com/office/drawing/2014/main" id="{9A7E365C-E671-554F-87B0-9BF7B524A002}"/>
              </a:ext>
            </a:extLst>
          </p:cNvPr>
          <p:cNvSpPr>
            <a:spLocks noGrp="1"/>
          </p:cNvSpPr>
          <p:nvPr>
            <p:ph idx="1"/>
          </p:nvPr>
        </p:nvSpPr>
        <p:spPr/>
        <p:txBody>
          <a:bodyPr>
            <a:normAutofit lnSpcReduction="10000"/>
          </a:bodyPr>
          <a:lstStyle/>
          <a:p>
            <a:r>
              <a:rPr lang="en-US" dirty="0"/>
              <a:t>Scalable web applications, design principles</a:t>
            </a:r>
            <a:endParaRPr lang="en-US" b="0" dirty="0">
              <a:effectLst/>
            </a:endParaRPr>
          </a:p>
          <a:p>
            <a:r>
              <a:rPr lang="en-US" dirty="0"/>
              <a:t>SQL and NoSQL databases</a:t>
            </a:r>
            <a:endParaRPr lang="en-US" b="0" dirty="0">
              <a:effectLst/>
            </a:endParaRPr>
          </a:p>
          <a:p>
            <a:r>
              <a:rPr lang="en-US" dirty="0"/>
              <a:t>Partitioning and </a:t>
            </a:r>
            <a:r>
              <a:rPr lang="en-US" dirty="0" err="1"/>
              <a:t>sharding</a:t>
            </a:r>
            <a:endParaRPr lang="en-US" b="0" dirty="0">
              <a:effectLst/>
            </a:endParaRPr>
          </a:p>
          <a:p>
            <a:r>
              <a:rPr lang="en-US" dirty="0"/>
              <a:t>Indices</a:t>
            </a:r>
            <a:endParaRPr lang="en-US" b="0" dirty="0">
              <a:effectLst/>
            </a:endParaRPr>
          </a:p>
          <a:p>
            <a:r>
              <a:rPr lang="en-US" dirty="0"/>
              <a:t>Caches</a:t>
            </a:r>
          </a:p>
          <a:p>
            <a:r>
              <a:rPr lang="en-US" dirty="0"/>
              <a:t>Queues</a:t>
            </a:r>
            <a:endParaRPr lang="en-US" b="0" dirty="0">
              <a:effectLst/>
            </a:endParaRPr>
          </a:p>
          <a:p>
            <a:r>
              <a:rPr lang="en-US" dirty="0"/>
              <a:t>Transaction processing vs Analytics</a:t>
            </a:r>
          </a:p>
          <a:p>
            <a:r>
              <a:rPr lang="en-US" dirty="0"/>
              <a:t>MapReduce framework</a:t>
            </a:r>
          </a:p>
          <a:p>
            <a:r>
              <a:rPr lang="en-US" dirty="0"/>
              <a:t>Data encoding formats - xml, </a:t>
            </a:r>
            <a:r>
              <a:rPr lang="en-US" dirty="0" err="1"/>
              <a:t>json</a:t>
            </a:r>
            <a:r>
              <a:rPr lang="en-US" dirty="0"/>
              <a:t>, and binary variants (</a:t>
            </a:r>
            <a:r>
              <a:rPr lang="en-US" dirty="0" err="1"/>
              <a:t>protobuf</a:t>
            </a:r>
            <a:r>
              <a:rPr lang="en-US" dirty="0"/>
              <a:t>)</a:t>
            </a:r>
            <a:endParaRPr lang="ru-RU" dirty="0"/>
          </a:p>
        </p:txBody>
      </p:sp>
    </p:spTree>
    <p:extLst>
      <p:ext uri="{BB962C8B-B14F-4D97-AF65-F5344CB8AC3E}">
        <p14:creationId xmlns:p14="http://schemas.microsoft.com/office/powerpoint/2010/main" val="344093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7F2D-EFFD-6344-91CA-5B7E2142403F}"/>
              </a:ext>
            </a:extLst>
          </p:cNvPr>
          <p:cNvSpPr>
            <a:spLocks noGrp="1"/>
          </p:cNvSpPr>
          <p:nvPr>
            <p:ph type="title"/>
          </p:nvPr>
        </p:nvSpPr>
        <p:spPr/>
        <p:txBody>
          <a:bodyPr/>
          <a:lstStyle/>
          <a:p>
            <a:r>
              <a:rPr lang="en-US" dirty="0"/>
              <a:t>Course plan - Projects</a:t>
            </a:r>
            <a:endParaRPr lang="ru-RU" dirty="0"/>
          </a:p>
        </p:txBody>
      </p:sp>
      <p:sp>
        <p:nvSpPr>
          <p:cNvPr id="3" name="Content Placeholder 2">
            <a:extLst>
              <a:ext uri="{FF2B5EF4-FFF2-40B4-BE49-F238E27FC236}">
                <a16:creationId xmlns:a16="http://schemas.microsoft.com/office/drawing/2014/main" id="{10C36382-F4F8-F145-B647-FCD59FC46E47}"/>
              </a:ext>
            </a:extLst>
          </p:cNvPr>
          <p:cNvSpPr>
            <a:spLocks noGrp="1"/>
          </p:cNvSpPr>
          <p:nvPr>
            <p:ph idx="1"/>
          </p:nvPr>
        </p:nvSpPr>
        <p:spPr/>
        <p:txBody>
          <a:bodyPr/>
          <a:lstStyle/>
          <a:p>
            <a:r>
              <a:rPr lang="en-US" dirty="0"/>
              <a:t>Instagram</a:t>
            </a:r>
          </a:p>
          <a:p>
            <a:r>
              <a:rPr lang="en-US" dirty="0"/>
              <a:t>Twitter</a:t>
            </a:r>
          </a:p>
          <a:p>
            <a:r>
              <a:rPr lang="en-US" dirty="0"/>
              <a:t>Quora</a:t>
            </a:r>
          </a:p>
          <a:p>
            <a:r>
              <a:rPr lang="en-US" dirty="0"/>
              <a:t>Online browser game</a:t>
            </a:r>
          </a:p>
        </p:txBody>
      </p:sp>
    </p:spTree>
    <p:extLst>
      <p:ext uri="{BB962C8B-B14F-4D97-AF65-F5344CB8AC3E}">
        <p14:creationId xmlns:p14="http://schemas.microsoft.com/office/powerpoint/2010/main" val="154545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47B256-A345-0145-B83D-5A70D3A42E29}"/>
              </a:ext>
            </a:extLst>
          </p:cNvPr>
          <p:cNvPicPr>
            <a:picLocks noChangeAspect="1"/>
          </p:cNvPicPr>
          <p:nvPr/>
        </p:nvPicPr>
        <p:blipFill>
          <a:blip r:embed="rId2"/>
          <a:stretch>
            <a:fillRect/>
          </a:stretch>
        </p:blipFill>
        <p:spPr>
          <a:xfrm>
            <a:off x="0" y="844952"/>
            <a:ext cx="5180636" cy="5180636"/>
          </a:xfrm>
          <a:prstGeom prst="rect">
            <a:avLst/>
          </a:prstGeom>
        </p:spPr>
      </p:pic>
      <p:sp>
        <p:nvSpPr>
          <p:cNvPr id="9" name="Title 1">
            <a:extLst>
              <a:ext uri="{FF2B5EF4-FFF2-40B4-BE49-F238E27FC236}">
                <a16:creationId xmlns:a16="http://schemas.microsoft.com/office/drawing/2014/main" id="{DF81F2BC-925A-2344-B155-1C307D1F98A1}"/>
              </a:ext>
            </a:extLst>
          </p:cNvPr>
          <p:cNvSpPr>
            <a:spLocks noGrp="1"/>
          </p:cNvSpPr>
          <p:nvPr>
            <p:ph type="title"/>
          </p:nvPr>
        </p:nvSpPr>
        <p:spPr>
          <a:xfrm>
            <a:off x="5817244" y="2358518"/>
            <a:ext cx="5468073" cy="2153504"/>
          </a:xfrm>
        </p:spPr>
        <p:txBody>
          <a:bodyPr>
            <a:normAutofit/>
          </a:bodyPr>
          <a:lstStyle/>
          <a:p>
            <a:r>
              <a:rPr lang="en-US" sz="8000" b="1" dirty="0"/>
              <a:t>Capabilities</a:t>
            </a:r>
            <a:endParaRPr lang="ru-RU" sz="8000" b="1" dirty="0"/>
          </a:p>
        </p:txBody>
      </p:sp>
    </p:spTree>
    <p:extLst>
      <p:ext uri="{BB962C8B-B14F-4D97-AF65-F5344CB8AC3E}">
        <p14:creationId xmlns:p14="http://schemas.microsoft.com/office/powerpoint/2010/main" val="282589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220C-EFBF-3143-80C7-FD9B68012DD4}"/>
              </a:ext>
            </a:extLst>
          </p:cNvPr>
          <p:cNvSpPr>
            <a:spLocks noGrp="1"/>
          </p:cNvSpPr>
          <p:nvPr>
            <p:ph type="title"/>
          </p:nvPr>
        </p:nvSpPr>
        <p:spPr/>
        <p:txBody>
          <a:bodyPr/>
          <a:lstStyle/>
          <a:p>
            <a:r>
              <a:rPr lang="en-US" dirty="0"/>
              <a:t>HTML5 - </a:t>
            </a:r>
            <a:r>
              <a:rPr lang="en-US" i="1" dirty="0"/>
              <a:t>Semantics</a:t>
            </a:r>
            <a:endParaRPr lang="ru-RU" dirty="0"/>
          </a:p>
        </p:txBody>
      </p:sp>
      <p:sp>
        <p:nvSpPr>
          <p:cNvPr id="3" name="Content Placeholder 2">
            <a:extLst>
              <a:ext uri="{FF2B5EF4-FFF2-40B4-BE49-F238E27FC236}">
                <a16:creationId xmlns:a16="http://schemas.microsoft.com/office/drawing/2014/main" id="{4F45942E-C488-7C48-8EB8-222B84BD0086}"/>
              </a:ext>
            </a:extLst>
          </p:cNvPr>
          <p:cNvSpPr>
            <a:spLocks noGrp="1"/>
          </p:cNvSpPr>
          <p:nvPr>
            <p:ph idx="1"/>
          </p:nvPr>
        </p:nvSpPr>
        <p:spPr>
          <a:xfrm>
            <a:off x="838200" y="1825625"/>
            <a:ext cx="10515599" cy="4351338"/>
          </a:xfrm>
        </p:spPr>
        <p:txBody>
          <a:bodyPr>
            <a:normAutofit/>
          </a:bodyPr>
          <a:lstStyle/>
          <a:p>
            <a:r>
              <a:rPr lang="en-US" dirty="0"/>
              <a:t>Allowing you to describe more precisely what your content is.</a:t>
            </a:r>
          </a:p>
          <a:p>
            <a:endParaRPr lang="en-US" dirty="0"/>
          </a:p>
          <a:p>
            <a:r>
              <a:rPr lang="en-US" b="1" dirty="0"/>
              <a:t>&lt;section&gt;, &lt;article&gt;</a:t>
            </a:r>
            <a:endParaRPr lang="en-US" dirty="0"/>
          </a:p>
          <a:p>
            <a:r>
              <a:rPr lang="en-US" b="1" dirty="0"/>
              <a:t>&lt;audio&gt;, &lt;video&gt;</a:t>
            </a:r>
          </a:p>
          <a:p>
            <a:r>
              <a:rPr lang="en-US" b="1" dirty="0"/>
              <a:t>&lt;data&gt;, &lt;time&gt;</a:t>
            </a:r>
          </a:p>
          <a:p>
            <a:endParaRPr lang="en-US" dirty="0"/>
          </a:p>
          <a:p>
            <a:endParaRPr lang="ru-RU" dirty="0"/>
          </a:p>
        </p:txBody>
      </p:sp>
      <p:pic>
        <p:nvPicPr>
          <p:cNvPr id="4" name="Picture 3">
            <a:extLst>
              <a:ext uri="{FF2B5EF4-FFF2-40B4-BE49-F238E27FC236}">
                <a16:creationId xmlns:a16="http://schemas.microsoft.com/office/drawing/2014/main" id="{ACE328F3-844C-354D-865A-1C6BEE48AEF9}"/>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170469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D01-FA1B-8340-A979-2DAEEF657C2C}"/>
              </a:ext>
            </a:extLst>
          </p:cNvPr>
          <p:cNvSpPr>
            <a:spLocks noGrp="1"/>
          </p:cNvSpPr>
          <p:nvPr>
            <p:ph type="title"/>
          </p:nvPr>
        </p:nvSpPr>
        <p:spPr/>
        <p:txBody>
          <a:bodyPr/>
          <a:lstStyle/>
          <a:p>
            <a:r>
              <a:rPr lang="en-US" dirty="0"/>
              <a:t>HTML5 - </a:t>
            </a:r>
            <a:r>
              <a:rPr lang="en-US" i="1" dirty="0"/>
              <a:t>Connectivity</a:t>
            </a:r>
            <a:endParaRPr lang="ru-RU" dirty="0"/>
          </a:p>
        </p:txBody>
      </p:sp>
      <p:sp>
        <p:nvSpPr>
          <p:cNvPr id="3" name="Content Placeholder 2">
            <a:extLst>
              <a:ext uri="{FF2B5EF4-FFF2-40B4-BE49-F238E27FC236}">
                <a16:creationId xmlns:a16="http://schemas.microsoft.com/office/drawing/2014/main" id="{88BF61EF-FAB9-0140-91E3-47414A7E165B}"/>
              </a:ext>
            </a:extLst>
          </p:cNvPr>
          <p:cNvSpPr>
            <a:spLocks noGrp="1"/>
          </p:cNvSpPr>
          <p:nvPr>
            <p:ph idx="1"/>
          </p:nvPr>
        </p:nvSpPr>
        <p:spPr/>
        <p:txBody>
          <a:bodyPr>
            <a:normAutofit lnSpcReduction="10000"/>
          </a:bodyPr>
          <a:lstStyle/>
          <a:p>
            <a:r>
              <a:rPr lang="en-US" dirty="0"/>
              <a:t>Allowing you to communicate with the server in new and innovative ways.</a:t>
            </a:r>
          </a:p>
          <a:p>
            <a:endParaRPr lang="en-US" dirty="0"/>
          </a:p>
          <a:p>
            <a:r>
              <a:rPr lang="en-US" b="1" dirty="0"/>
              <a:t>WebSocket </a:t>
            </a:r>
            <a:r>
              <a:rPr lang="en-US" dirty="0"/>
              <a:t>- allows creating a permanent connection between the page and the server and to exchange non-HTML data</a:t>
            </a:r>
            <a:endParaRPr lang="en-US" b="1" dirty="0"/>
          </a:p>
          <a:p>
            <a:r>
              <a:rPr lang="en-US" b="1" dirty="0"/>
              <a:t>Server-sent events</a:t>
            </a:r>
            <a:r>
              <a:rPr lang="en-US" dirty="0"/>
              <a:t> - allows a server to push events to a client</a:t>
            </a:r>
            <a:endParaRPr lang="en-US" b="1" dirty="0"/>
          </a:p>
          <a:p>
            <a:r>
              <a:rPr lang="en-US" b="1" dirty="0"/>
              <a:t>WebRTC</a:t>
            </a:r>
            <a:r>
              <a:rPr lang="en-US" dirty="0"/>
              <a:t> (RTC stands for Real-Time Communication) - allows connecting to other people and controlling videoconferencing directly in the browser.</a:t>
            </a:r>
            <a:br>
              <a:rPr lang="en-US" dirty="0"/>
            </a:br>
            <a:endParaRPr lang="en-US" b="1" dirty="0"/>
          </a:p>
          <a:p>
            <a:endParaRPr lang="en-US" b="1" dirty="0"/>
          </a:p>
          <a:p>
            <a:endParaRPr lang="ru-RU" dirty="0"/>
          </a:p>
        </p:txBody>
      </p:sp>
      <p:pic>
        <p:nvPicPr>
          <p:cNvPr id="4" name="Picture 3">
            <a:extLst>
              <a:ext uri="{FF2B5EF4-FFF2-40B4-BE49-F238E27FC236}">
                <a16:creationId xmlns:a16="http://schemas.microsoft.com/office/drawing/2014/main" id="{FF625A00-1E5A-A644-9CF4-C9B158DC5268}"/>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1732514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3B4C-92D8-1440-B6F9-0F543C193E6F}"/>
              </a:ext>
            </a:extLst>
          </p:cNvPr>
          <p:cNvSpPr>
            <a:spLocks noGrp="1"/>
          </p:cNvSpPr>
          <p:nvPr>
            <p:ph type="title"/>
          </p:nvPr>
        </p:nvSpPr>
        <p:spPr/>
        <p:txBody>
          <a:bodyPr/>
          <a:lstStyle/>
          <a:p>
            <a:r>
              <a:rPr lang="en-US" dirty="0"/>
              <a:t>HTML5 - </a:t>
            </a:r>
            <a:r>
              <a:rPr lang="en-US" i="1" dirty="0"/>
              <a:t>Offline and storage</a:t>
            </a:r>
            <a:endParaRPr lang="ru-RU" dirty="0"/>
          </a:p>
        </p:txBody>
      </p:sp>
      <p:sp>
        <p:nvSpPr>
          <p:cNvPr id="3" name="Content Placeholder 2">
            <a:extLst>
              <a:ext uri="{FF2B5EF4-FFF2-40B4-BE49-F238E27FC236}">
                <a16:creationId xmlns:a16="http://schemas.microsoft.com/office/drawing/2014/main" id="{E81F045A-A527-1E45-9337-3C96DB6CC629}"/>
              </a:ext>
            </a:extLst>
          </p:cNvPr>
          <p:cNvSpPr>
            <a:spLocks noGrp="1"/>
          </p:cNvSpPr>
          <p:nvPr>
            <p:ph idx="1"/>
          </p:nvPr>
        </p:nvSpPr>
        <p:spPr/>
        <p:txBody>
          <a:bodyPr/>
          <a:lstStyle/>
          <a:p>
            <a:r>
              <a:rPr lang="en-US" dirty="0"/>
              <a:t>Allowing webpages to store data on the client-side locally and operate offline more efficiently.</a:t>
            </a:r>
          </a:p>
          <a:p>
            <a:endParaRPr lang="en-US" dirty="0"/>
          </a:p>
          <a:p>
            <a:r>
              <a:rPr lang="en-US" b="1" dirty="0" err="1"/>
              <a:t>IndexedDB</a:t>
            </a:r>
            <a:r>
              <a:rPr lang="en-US" b="1" dirty="0"/>
              <a:t> API</a:t>
            </a:r>
            <a:r>
              <a:rPr lang="en-US" dirty="0"/>
              <a:t> - a web standard for the storage of significant amounts of structured data in the browser</a:t>
            </a:r>
          </a:p>
          <a:p>
            <a:r>
              <a:rPr lang="en-US" b="1" dirty="0"/>
              <a:t>Using files from web applications</a:t>
            </a:r>
          </a:p>
        </p:txBody>
      </p:sp>
      <p:pic>
        <p:nvPicPr>
          <p:cNvPr id="4" name="Picture 3">
            <a:extLst>
              <a:ext uri="{FF2B5EF4-FFF2-40B4-BE49-F238E27FC236}">
                <a16:creationId xmlns:a16="http://schemas.microsoft.com/office/drawing/2014/main" id="{4034DFF6-ED68-4443-8C70-6BF14750E92F}"/>
              </a:ext>
            </a:extLst>
          </p:cNvPr>
          <p:cNvPicPr>
            <a:picLocks noChangeAspect="1"/>
          </p:cNvPicPr>
          <p:nvPr/>
        </p:nvPicPr>
        <p:blipFill>
          <a:blip r:embed="rId2"/>
          <a:stretch>
            <a:fillRect/>
          </a:stretch>
        </p:blipFill>
        <p:spPr>
          <a:xfrm>
            <a:off x="10738412" y="5404412"/>
            <a:ext cx="1453588" cy="1453588"/>
          </a:xfrm>
          <a:prstGeom prst="rect">
            <a:avLst/>
          </a:prstGeom>
        </p:spPr>
      </p:pic>
    </p:spTree>
    <p:extLst>
      <p:ext uri="{BB962C8B-B14F-4D97-AF65-F5344CB8AC3E}">
        <p14:creationId xmlns:p14="http://schemas.microsoft.com/office/powerpoint/2010/main" val="179220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{5F6AAE92-0BB9-6540-87C5-3B18F5736BFA}tf10001058</Template>
  <TotalTime>374</TotalTime>
  <Words>692</Words>
  <Application>Microsoft Macintosh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Course plan - Frontend</vt:lpstr>
      <vt:lpstr>Course plan - Backend</vt:lpstr>
      <vt:lpstr>Course plan - Theory</vt:lpstr>
      <vt:lpstr>Course plan - Projects</vt:lpstr>
      <vt:lpstr>Capabilities</vt:lpstr>
      <vt:lpstr>HTML5 - Semantics</vt:lpstr>
      <vt:lpstr>HTML5 - Connectivity</vt:lpstr>
      <vt:lpstr>HTML5 - Offline and storage</vt:lpstr>
      <vt:lpstr>HTML5 - Multimedia</vt:lpstr>
      <vt:lpstr>HTML5 - 2D/3D graphics and effects</vt:lpstr>
      <vt:lpstr>HTML5 - Performance and integration</vt:lpstr>
      <vt:lpstr>HTML5 - Device access</vt:lpstr>
      <vt:lpstr>Let’s practice!</vt:lpstr>
      <vt:lpstr>Device orientation explained</vt:lpstr>
      <vt:lpstr>Alpha</vt:lpstr>
      <vt:lpstr>Beta</vt:lpstr>
      <vt:lpstr>Gamma</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WebDev2</dc:title>
  <dc:creator>Microsoft Office User</dc:creator>
  <cp:lastModifiedBy>Microsoft Office User</cp:lastModifiedBy>
  <cp:revision>16</cp:revision>
  <dcterms:created xsi:type="dcterms:W3CDTF">2020-09-26T05:53:58Z</dcterms:created>
  <dcterms:modified xsi:type="dcterms:W3CDTF">2020-10-03T08:21:42Z</dcterms:modified>
</cp:coreProperties>
</file>